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1"/>
  </p:sldMasterIdLst>
  <p:notesMasterIdLst>
    <p:notesMasterId r:id="rId10"/>
  </p:notesMasterIdLst>
  <p:handoutMasterIdLst>
    <p:handoutMasterId r:id="rId11"/>
  </p:handoutMasterIdLst>
  <p:sldIdLst>
    <p:sldId id="445" r:id="rId2"/>
    <p:sldId id="446" r:id="rId3"/>
    <p:sldId id="447" r:id="rId4"/>
    <p:sldId id="448" r:id="rId5"/>
    <p:sldId id="453" r:id="rId6"/>
    <p:sldId id="449" r:id="rId7"/>
    <p:sldId id="383" r:id="rId8"/>
    <p:sldId id="439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  <p14:sldId id="447"/>
            <p14:sldId id="448"/>
            <p14:sldId id="453"/>
            <p14:sldId id="449"/>
            <p14:sldId id="383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2A6EA8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60BB715-4A74-47D6-9529-11D6C772E59F}" v="28" dt="2020-07-03T14:32:33.64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54" autoAdjust="0"/>
    <p:restoredTop sz="95889" autoAdjust="0"/>
  </p:normalViewPr>
  <p:slideViewPr>
    <p:cSldViewPr snapToGrid="0" showGuides="1">
      <p:cViewPr varScale="1">
        <p:scale>
          <a:sx n="109" d="100"/>
          <a:sy n="109" d="100"/>
        </p:scale>
        <p:origin x="93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394441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S3-20wxyz, SA3#100e,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  <p:sldLayoutId id="2147485420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88e/Docs" TargetMode="External"/><Relationship Id="rId2" Type="http://schemas.openxmlformats.org/officeDocument/2006/relationships/hyperlink" Target="https://www.3gpp.org/ftp/tsg_sa/TSG_SA/TSGS_88E_Electronic/Docs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sa/TSG_SA/TSGS_88E_Electronic/Report" TargetMode="External"/><Relationship Id="rId4" Type="http://schemas.openxmlformats.org/officeDocument/2006/relationships/hyperlink" Target="https://www.3gpp.org/ftp/tsg_ct/TSG_CT/TSGC_88e/Docs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specifications-groups/working-agreements" TargetMode="Externa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hyperlink" Target="mailto:noamen.ben.henda@ericsson.co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Report from SA#88-e on SA3 topics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Noamen Ben Henda, </a:t>
            </a:r>
            <a:r>
              <a:rPr lang="en-US" altLang="en-US" sz="2000" dirty="0">
                <a:latin typeface="Arial" panose="020B0604020202020204" pitchFamily="34" charset="0"/>
              </a:rPr>
              <a:t>SA3 Chairman, Ericsson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0BF4D-B165-4C49-88D3-062043E4C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365133"/>
            <a:ext cx="5120114" cy="169279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eaLnBrk="1" hangingPunct="1"/>
            <a:r>
              <a:rPr lang="en-US" dirty="0"/>
              <a:t>Outline</a:t>
            </a:r>
          </a:p>
        </p:txBody>
      </p:sp>
      <p:cxnSp>
        <p:nvCxnSpPr>
          <p:cNvPr id="7" name="Straight Arrow Connector 9">
            <a:extLst>
              <a:ext uri="{FF2B5EF4-FFF2-40B4-BE49-F238E27FC236}">
                <a16:creationId xmlns:a16="http://schemas.microsoft.com/office/drawing/2014/main" id="{E4A809D5-3600-46D4-A466-67F2349A5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5320" y="2316480"/>
            <a:ext cx="457200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639F3-3BD3-4C77-B720-4DF4ADD219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321" y="2575034"/>
            <a:ext cx="5120113" cy="3462228"/>
          </a:xfrm>
        </p:spPr>
        <p:txBody>
          <a:bodyPr vert="horz" lIns="91440" tIns="45720" rIns="91440" bIns="45720" rtlCol="0">
            <a:normAutofit/>
          </a:bodyPr>
          <a:lstStyle/>
          <a:p>
            <a:pPr eaLnBrk="1" hangingPunct="1">
              <a:buFont typeface="Arial" panose="020B0604020202020204" pitchFamily="34" charset="0"/>
              <a:buChar char="•"/>
            </a:pPr>
            <a:endParaRPr lang="en-US" sz="2400" dirty="0"/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General information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Outcome of SA3 submissions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Approved related WID/SIDs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Report on specific topics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Timeline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2187520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EA62F-77EA-4269-B2B3-149D052A0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21AD9-6172-4EE6-8DF0-EEF44C736C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u="sng" dirty="0"/>
              <a:t>Input</a:t>
            </a:r>
          </a:p>
          <a:p>
            <a:pPr lvl="1"/>
            <a:r>
              <a:rPr lang="en-GB" sz="2000" dirty="0"/>
              <a:t>The SA#88-e documents: </a:t>
            </a:r>
            <a:r>
              <a:rPr lang="sv-SE" sz="2000" dirty="0">
                <a:hlinkClick r:id="rId2"/>
              </a:rPr>
              <a:t>https://www.3gpp.org/ftp/tsg_sa/TSG_SA/TSGS_88E_Electronic/Docs</a:t>
            </a:r>
            <a:endParaRPr lang="sv-SE" sz="2000" dirty="0"/>
          </a:p>
          <a:p>
            <a:pPr lvl="1"/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RAN#88-e documents: </a:t>
            </a:r>
            <a:r>
              <a:rPr lang="sv-SE" sz="2000" dirty="0">
                <a:hlinkClick r:id="rId3"/>
              </a:rPr>
              <a:t>https://www.3gpp.org/ftp/tsg_ran/TSG_RAN/TSGR_88e/Docs</a:t>
            </a:r>
            <a:endParaRPr lang="sv-SE" sz="2000" dirty="0"/>
          </a:p>
          <a:p>
            <a:pPr lvl="1"/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CT#88-e documents: </a:t>
            </a:r>
            <a:r>
              <a:rPr lang="sv-SE" sz="2000" dirty="0">
                <a:hlinkClick r:id="rId4"/>
              </a:rPr>
              <a:t>https://www.3gpp.org/ftp/tsg_ct/TSG_CT/TSGC_88e/Docs</a:t>
            </a:r>
            <a:endParaRPr lang="sv-S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1235D6-695C-4AE1-8BD0-6DA98BE0EE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sv-SE" sz="2400" u="sng" dirty="0"/>
              <a:t>Reports</a:t>
            </a:r>
          </a:p>
          <a:p>
            <a:pPr lvl="1"/>
            <a:r>
              <a:rPr lang="en-GB" sz="2000" dirty="0"/>
              <a:t>SA#88-e report: </a:t>
            </a:r>
            <a:r>
              <a:rPr lang="sv-SE" sz="2000" dirty="0">
                <a:hlinkClick r:id="rId5"/>
              </a:rPr>
              <a:t>https://www.3gpp.org/ftp/tsg_sa/TSG_SA/TSGS_88E_Electronic/Report</a:t>
            </a:r>
            <a:endParaRPr lang="sv-SE" sz="2000" dirty="0"/>
          </a:p>
          <a:p>
            <a:pPr lvl="1"/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SP-200346_rev1 is SA3 status report to TSG SA.</a:t>
            </a:r>
            <a:endParaRPr lang="en-US" sz="2000" dirty="0"/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SP-200625/626/627 is presentation on CT report.</a:t>
            </a:r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SP-200606 contains the 3GPP work-plan review.</a:t>
            </a:r>
            <a:endParaRPr lang="sv-SE" sz="2000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08500679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Outcome of SA3 submissions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All SA3-LI contributions were approved as submitted. </a:t>
            </a:r>
          </a:p>
          <a:p>
            <a:r>
              <a:rPr lang="en-US" sz="2400" dirty="0"/>
              <a:t>Not all SA3 contributions were approved as submitted:</a:t>
            </a:r>
          </a:p>
          <a:p>
            <a:pPr lvl="1"/>
            <a:r>
              <a:rPr lang="en-US" altLang="ja-JP" sz="2000" dirty="0"/>
              <a:t>Study on enhanced security support for Non-Public Networks in SP-200620</a:t>
            </a:r>
          </a:p>
          <a:p>
            <a:pPr lvl="2"/>
            <a:r>
              <a:rPr lang="en-US" altLang="ja-JP" sz="1600" dirty="0"/>
              <a:t>Revised to include more supporting companies and to add clarifications to the objective related to onboarding and credential provisioning</a:t>
            </a:r>
          </a:p>
          <a:p>
            <a:pPr lvl="1"/>
            <a:r>
              <a:rPr lang="en-US" altLang="ja-JP" sz="2000" dirty="0"/>
              <a:t>Study on Security Aspects of Enhancement of Support for Edge Computing in 5GC in SP-200624</a:t>
            </a:r>
          </a:p>
          <a:p>
            <a:pPr lvl="2"/>
            <a:r>
              <a:rPr lang="en-US" altLang="ja-JP" sz="1600" dirty="0"/>
              <a:t>Revised to update the title and include the term EDGE in the acronym</a:t>
            </a:r>
          </a:p>
          <a:p>
            <a:pPr lvl="1"/>
            <a:r>
              <a:rPr lang="en-US" altLang="ja-JP" sz="2000" dirty="0"/>
              <a:t>Study on security for enhanced support of Industrial IoT in SP-200621</a:t>
            </a:r>
          </a:p>
          <a:p>
            <a:pPr lvl="2"/>
            <a:r>
              <a:rPr lang="en-US" altLang="ja-JP" sz="1600" dirty="0"/>
              <a:t>Revised to include one more supporting company</a:t>
            </a:r>
            <a:endParaRPr lang="en-GB" sz="2000" dirty="0"/>
          </a:p>
          <a:p>
            <a:r>
              <a:rPr lang="en-GB" sz="2400" dirty="0"/>
              <a:t>Remaining SA3 documents were approved as submitted</a:t>
            </a:r>
          </a:p>
          <a:p>
            <a:pPr lvl="1"/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99603215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6269"/>
            <a:ext cx="10515600" cy="1325563"/>
          </a:xfrm>
        </p:spPr>
        <p:txBody>
          <a:bodyPr/>
          <a:lstStyle/>
          <a:p>
            <a:r>
              <a:rPr lang="sv-SE" dirty="0"/>
              <a:t>Approved WID/SIDs with potential </a:t>
            </a:r>
            <a:br>
              <a:rPr lang="sv-SE" dirty="0"/>
            </a:br>
            <a:r>
              <a:rPr lang="sv-SE" dirty="0"/>
              <a:t>security impact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5F7006-6C9A-4C3B-949C-9B7F7E63ED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2400" dirty="0"/>
          </a:p>
          <a:p>
            <a:r>
              <a:rPr lang="en-US" sz="2400" dirty="0"/>
              <a:t>SA2 items (all Rel-17)</a:t>
            </a:r>
          </a:p>
          <a:p>
            <a:pPr lvl="1"/>
            <a:r>
              <a:rPr lang="en-US" sz="2000" dirty="0"/>
              <a:t>Revised SID: Study on System enhancement for Proximity based Services in 5GS (FS_5G_ProSe) in SP-200444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528776-6D63-4849-81E8-F915D5309550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sv-SE" sz="2400" dirty="0"/>
          </a:p>
          <a:p>
            <a:r>
              <a:rPr lang="sv-SE" sz="2400" dirty="0"/>
              <a:t>SA6 items (all Rel-18)</a:t>
            </a:r>
          </a:p>
          <a:p>
            <a:pPr lvl="1"/>
            <a:r>
              <a:rPr lang="en-US" sz="2000" dirty="0"/>
              <a:t>New SID Study of Gateway UE function for Mission Critical Communication in SP-200335</a:t>
            </a:r>
          </a:p>
          <a:p>
            <a:pPr lvl="1"/>
            <a:r>
              <a:rPr lang="en-US" sz="2000" dirty="0"/>
              <a:t>New SID Study of Interconnection and Migration Aspects for Railways in SP-200336</a:t>
            </a:r>
            <a:endParaRPr lang="sv-SE" sz="2000" dirty="0"/>
          </a:p>
          <a:p>
            <a:pPr lvl="1"/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149552969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2BF6A65-37BB-4D86-AC0F-70C5F3DDC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Report on specific topics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85924F-3487-42AF-8272-688DE60B16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400" dirty="0"/>
              <a:t>User Plane integrity protection</a:t>
            </a:r>
          </a:p>
          <a:p>
            <a:pPr lvl="1"/>
            <a:r>
              <a:rPr lang="en-US" sz="2000" dirty="0"/>
              <a:t>Approved LS to all WGs on mandatory support of full rate user plane integrity protection for 5G in SP-200617</a:t>
            </a:r>
          </a:p>
          <a:p>
            <a:pPr lvl="2"/>
            <a:r>
              <a:rPr lang="en-US" sz="1600" dirty="0"/>
              <a:t>To allow any required changes for full rate support over NR connected to 5GC in Rel-16</a:t>
            </a:r>
          </a:p>
          <a:p>
            <a:pPr lvl="1"/>
            <a:r>
              <a:rPr lang="en-US" sz="2000" dirty="0"/>
              <a:t>Approved LS to GSMA on mandatory support of full rate user plane integrity protection for 5G in SP-200618</a:t>
            </a:r>
          </a:p>
          <a:p>
            <a:pPr lvl="2"/>
            <a:r>
              <a:rPr lang="en-US" sz="1600" dirty="0"/>
              <a:t>To inform about the decision</a:t>
            </a:r>
          </a:p>
          <a:p>
            <a:pPr lvl="1"/>
            <a:r>
              <a:rPr lang="en-US" sz="2000" dirty="0"/>
              <a:t>Approved Rel-16 CR to 33.501 - Update to User Plane Integrity Protection in SP-200628</a:t>
            </a:r>
            <a:endParaRPr lang="sv-SE" sz="2400" i="1" dirty="0"/>
          </a:p>
          <a:p>
            <a:r>
              <a:rPr lang="sv-SE" sz="2400" dirty="0"/>
              <a:t>SUPI usage in EAP-AKA’</a:t>
            </a:r>
          </a:p>
          <a:p>
            <a:pPr lvl="1"/>
            <a:r>
              <a:rPr lang="sv-SE" sz="2000" dirty="0"/>
              <a:t>Approved (as a working agreement) Rel-15 CR to 33.501 - </a:t>
            </a:r>
            <a:r>
              <a:rPr lang="en-US" sz="2000" dirty="0"/>
              <a:t>Clarification on the use of SUPI as the Identity in EAP-AKA' key derivation in SP-200549</a:t>
            </a:r>
          </a:p>
          <a:p>
            <a:pPr lvl="2"/>
            <a:r>
              <a:rPr lang="en-US" sz="1600" dirty="0"/>
              <a:t>SUPI type is excluded</a:t>
            </a:r>
          </a:p>
          <a:p>
            <a:pPr lvl="1"/>
            <a:r>
              <a:rPr lang="en-US" sz="2000" dirty="0"/>
              <a:t>Any challenge to be addressed at SA#89-e (more information </a:t>
            </a:r>
            <a:r>
              <a:rPr lang="en-US" sz="2000" dirty="0">
                <a:hlinkClick r:id="rId2"/>
              </a:rPr>
              <a:t>here</a:t>
            </a:r>
            <a:r>
              <a:rPr lang="en-US" sz="2000" dirty="0"/>
              <a:t>)</a:t>
            </a:r>
          </a:p>
          <a:p>
            <a:pPr lvl="1"/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126513979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3" name="Title 1"/>
          <p:cNvSpPr>
            <a:spLocks noGrp="1"/>
          </p:cNvSpPr>
          <p:nvPr>
            <p:ph type="title"/>
          </p:nvPr>
        </p:nvSpPr>
        <p:spPr>
          <a:xfrm>
            <a:off x="1360966" y="371475"/>
            <a:ext cx="9618183" cy="1325563"/>
          </a:xfrm>
        </p:spPr>
        <p:txBody>
          <a:bodyPr/>
          <a:lstStyle/>
          <a:p>
            <a:r>
              <a:rPr lang="en-US" altLang="en-US" dirty="0"/>
              <a:t>Timeline</a:t>
            </a:r>
          </a:p>
        </p:txBody>
      </p:sp>
      <p:sp>
        <p:nvSpPr>
          <p:cNvPr id="8236" name="TextBox 2"/>
          <p:cNvSpPr txBox="1">
            <a:spLocks noChangeArrowheads="1"/>
          </p:cNvSpPr>
          <p:nvPr/>
        </p:nvSpPr>
        <p:spPr bwMode="auto">
          <a:xfrm rot="20391721">
            <a:off x="2582298" y="1794015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9/19</a:t>
            </a:r>
          </a:p>
        </p:txBody>
      </p:sp>
      <p:sp>
        <p:nvSpPr>
          <p:cNvPr id="8237" name="TextBox 44"/>
          <p:cNvSpPr txBox="1">
            <a:spLocks noChangeArrowheads="1"/>
          </p:cNvSpPr>
          <p:nvPr/>
        </p:nvSpPr>
        <p:spPr bwMode="auto">
          <a:xfrm rot="20391721">
            <a:off x="3472739" y="1804694"/>
            <a:ext cx="528815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12/19</a:t>
            </a:r>
          </a:p>
        </p:txBody>
      </p:sp>
      <p:sp>
        <p:nvSpPr>
          <p:cNvPr id="8238" name="TextBox 53"/>
          <p:cNvSpPr txBox="1">
            <a:spLocks noChangeArrowheads="1"/>
          </p:cNvSpPr>
          <p:nvPr/>
        </p:nvSpPr>
        <p:spPr bwMode="auto">
          <a:xfrm rot="20391721">
            <a:off x="4543588" y="1803169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3/20</a:t>
            </a:r>
          </a:p>
        </p:txBody>
      </p:sp>
      <p:sp>
        <p:nvSpPr>
          <p:cNvPr id="8239" name="TextBox 55"/>
          <p:cNvSpPr txBox="1">
            <a:spLocks noChangeArrowheads="1"/>
          </p:cNvSpPr>
          <p:nvPr/>
        </p:nvSpPr>
        <p:spPr bwMode="auto">
          <a:xfrm rot="20391721">
            <a:off x="5473593" y="1813847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6/20</a:t>
            </a:r>
          </a:p>
        </p:txBody>
      </p:sp>
      <p:sp>
        <p:nvSpPr>
          <p:cNvPr id="8240" name="TextBox 59"/>
          <p:cNvSpPr txBox="1">
            <a:spLocks noChangeArrowheads="1"/>
          </p:cNvSpPr>
          <p:nvPr/>
        </p:nvSpPr>
        <p:spPr bwMode="auto">
          <a:xfrm rot="20391721">
            <a:off x="6278662" y="1790965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9/20</a:t>
            </a:r>
          </a:p>
        </p:txBody>
      </p:sp>
      <p:sp>
        <p:nvSpPr>
          <p:cNvPr id="8241" name="TextBox 60"/>
          <p:cNvSpPr txBox="1">
            <a:spLocks noChangeArrowheads="1"/>
          </p:cNvSpPr>
          <p:nvPr/>
        </p:nvSpPr>
        <p:spPr bwMode="auto">
          <a:xfrm rot="20391721">
            <a:off x="7192758" y="1850463"/>
            <a:ext cx="528815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12/20</a:t>
            </a:r>
          </a:p>
        </p:txBody>
      </p:sp>
      <p:sp>
        <p:nvSpPr>
          <p:cNvPr id="8242" name="TextBox 61"/>
          <p:cNvSpPr txBox="1">
            <a:spLocks noChangeArrowheads="1"/>
          </p:cNvSpPr>
          <p:nvPr/>
        </p:nvSpPr>
        <p:spPr bwMode="auto">
          <a:xfrm rot="20391721">
            <a:off x="8239951" y="1800119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3/21</a:t>
            </a:r>
          </a:p>
        </p:txBody>
      </p:sp>
      <p:sp>
        <p:nvSpPr>
          <p:cNvPr id="8243" name="TextBox 62"/>
          <p:cNvSpPr txBox="1">
            <a:spLocks noChangeArrowheads="1"/>
          </p:cNvSpPr>
          <p:nvPr/>
        </p:nvSpPr>
        <p:spPr bwMode="auto">
          <a:xfrm rot="20391721">
            <a:off x="10053387" y="1821477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9/21</a:t>
            </a:r>
          </a:p>
        </p:txBody>
      </p:sp>
      <p:sp>
        <p:nvSpPr>
          <p:cNvPr id="8244" name="TextBox 64"/>
          <p:cNvSpPr txBox="1">
            <a:spLocks noChangeArrowheads="1"/>
          </p:cNvSpPr>
          <p:nvPr/>
        </p:nvSpPr>
        <p:spPr bwMode="auto">
          <a:xfrm rot="20391721">
            <a:off x="9135950" y="1813847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6/21</a:t>
            </a:r>
          </a:p>
        </p:txBody>
      </p:sp>
      <p:sp>
        <p:nvSpPr>
          <p:cNvPr id="8245" name="TextBox 65"/>
          <p:cNvSpPr txBox="1">
            <a:spLocks noChangeArrowheads="1"/>
          </p:cNvSpPr>
          <p:nvPr/>
        </p:nvSpPr>
        <p:spPr bwMode="auto">
          <a:xfrm rot="20391721">
            <a:off x="1771316" y="1829866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6/19</a:t>
            </a:r>
          </a:p>
        </p:txBody>
      </p:sp>
      <p:sp>
        <p:nvSpPr>
          <p:cNvPr id="8248" name="TextBox 68"/>
          <p:cNvSpPr txBox="1">
            <a:spLocks noChangeArrowheads="1"/>
          </p:cNvSpPr>
          <p:nvPr/>
        </p:nvSpPr>
        <p:spPr bwMode="auto">
          <a:xfrm rot="20391721">
            <a:off x="10964522" y="1829863"/>
            <a:ext cx="528815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12/21</a:t>
            </a:r>
          </a:p>
        </p:txBody>
      </p:sp>
      <p:cxnSp>
        <p:nvCxnSpPr>
          <p:cNvPr id="31" name="Straight Connector 30"/>
          <p:cNvCxnSpPr/>
          <p:nvPr/>
        </p:nvCxnSpPr>
        <p:spPr>
          <a:xfrm flipH="1">
            <a:off x="1893400" y="2552607"/>
            <a:ext cx="32528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2816011" y="2552607"/>
            <a:ext cx="31050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>
            <a:off x="3737144" y="2552607"/>
            <a:ext cx="31050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4658279" y="2552607"/>
            <a:ext cx="32528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>
            <a:off x="5579411" y="2552607"/>
            <a:ext cx="32528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6500546" y="2552607"/>
            <a:ext cx="32528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H="1">
            <a:off x="7421677" y="2552607"/>
            <a:ext cx="32528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8375340" y="2552607"/>
            <a:ext cx="32528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9263945" y="2552607"/>
            <a:ext cx="32528" cy="35683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252" name="TextBox 7"/>
          <p:cNvSpPr txBox="1">
            <a:spLocks noChangeArrowheads="1"/>
          </p:cNvSpPr>
          <p:nvPr/>
        </p:nvSpPr>
        <p:spPr bwMode="auto">
          <a:xfrm>
            <a:off x="1565969" y="2049161"/>
            <a:ext cx="719918" cy="4436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1200" dirty="0">
                <a:latin typeface="Arial" panose="020B0604020202020204" pitchFamily="34" charset="0"/>
              </a:rPr>
              <a:t>SA#84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1200" dirty="0">
                <a:latin typeface="Arial" panose="020B0604020202020204" pitchFamily="34" charset="0"/>
              </a:rPr>
              <a:t>Q2/2019</a:t>
            </a:r>
          </a:p>
        </p:txBody>
      </p:sp>
      <p:sp>
        <p:nvSpPr>
          <p:cNvPr id="8205" name="TextBox 8"/>
          <p:cNvSpPr txBox="1">
            <a:spLocks noChangeArrowheads="1"/>
          </p:cNvSpPr>
          <p:nvPr/>
        </p:nvSpPr>
        <p:spPr bwMode="auto">
          <a:xfrm>
            <a:off x="2490060" y="2049161"/>
            <a:ext cx="719918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SA#85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Q3/2019</a:t>
            </a:r>
          </a:p>
        </p:txBody>
      </p:sp>
      <p:sp>
        <p:nvSpPr>
          <p:cNvPr id="8206" name="TextBox 9"/>
          <p:cNvSpPr txBox="1">
            <a:spLocks noChangeArrowheads="1"/>
          </p:cNvSpPr>
          <p:nvPr/>
        </p:nvSpPr>
        <p:spPr bwMode="auto">
          <a:xfrm>
            <a:off x="3414150" y="2049161"/>
            <a:ext cx="719918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SA#86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Q4/2019</a:t>
            </a:r>
          </a:p>
        </p:txBody>
      </p:sp>
      <p:sp>
        <p:nvSpPr>
          <p:cNvPr id="8207" name="TextBox 10"/>
          <p:cNvSpPr txBox="1">
            <a:spLocks noChangeArrowheads="1"/>
          </p:cNvSpPr>
          <p:nvPr/>
        </p:nvSpPr>
        <p:spPr bwMode="auto">
          <a:xfrm>
            <a:off x="4338241" y="2049161"/>
            <a:ext cx="719918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SA#87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Q1/2020</a:t>
            </a:r>
          </a:p>
        </p:txBody>
      </p:sp>
      <p:sp>
        <p:nvSpPr>
          <p:cNvPr id="8208" name="TextBox 11"/>
          <p:cNvSpPr txBox="1">
            <a:spLocks noChangeArrowheads="1"/>
          </p:cNvSpPr>
          <p:nvPr/>
        </p:nvSpPr>
        <p:spPr bwMode="auto">
          <a:xfrm>
            <a:off x="5262332" y="2049161"/>
            <a:ext cx="719918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SA#88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Q2/2020</a:t>
            </a:r>
          </a:p>
        </p:txBody>
      </p:sp>
      <p:sp>
        <p:nvSpPr>
          <p:cNvPr id="8209" name="TextBox 12"/>
          <p:cNvSpPr txBox="1">
            <a:spLocks noChangeArrowheads="1"/>
          </p:cNvSpPr>
          <p:nvPr/>
        </p:nvSpPr>
        <p:spPr bwMode="auto">
          <a:xfrm>
            <a:off x="6186423" y="2049161"/>
            <a:ext cx="719918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SA#89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latin typeface="Arial" panose="020B0604020202020204" pitchFamily="34" charset="0"/>
              </a:rPr>
              <a:t>Q3/2020</a:t>
            </a:r>
          </a:p>
        </p:txBody>
      </p:sp>
      <p:sp>
        <p:nvSpPr>
          <p:cNvPr id="8210" name="TextBox 13"/>
          <p:cNvSpPr txBox="1">
            <a:spLocks noChangeArrowheads="1"/>
          </p:cNvSpPr>
          <p:nvPr/>
        </p:nvSpPr>
        <p:spPr bwMode="auto">
          <a:xfrm>
            <a:off x="7109775" y="2049161"/>
            <a:ext cx="719917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SA#90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Q4/2020</a:t>
            </a:r>
          </a:p>
        </p:txBody>
      </p:sp>
      <p:sp>
        <p:nvSpPr>
          <p:cNvPr id="8211" name="TextBox 14"/>
          <p:cNvSpPr txBox="1">
            <a:spLocks noChangeArrowheads="1"/>
          </p:cNvSpPr>
          <p:nvPr/>
        </p:nvSpPr>
        <p:spPr bwMode="auto">
          <a:xfrm>
            <a:off x="8033866" y="2049161"/>
            <a:ext cx="719917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SA#91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Q1/2021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1520806" y="2673129"/>
            <a:ext cx="768844" cy="773475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R16 stage 2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221649" y="2673129"/>
            <a:ext cx="767365" cy="77347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R16 stage 3 &amp; code 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3368987" y="4488585"/>
            <a:ext cx="768844" cy="77195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R17 stage 1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7061124" y="4487059"/>
            <a:ext cx="767364" cy="7719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R17 stage 2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2444896" y="4488585"/>
            <a:ext cx="768844" cy="77195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R17</a:t>
            </a:r>
          </a:p>
          <a:p>
            <a:pPr algn="ctr">
              <a:defRPr/>
            </a:pPr>
            <a:r>
              <a:rPr lang="en-US" sz="1100" dirty="0"/>
              <a:t>stage 1</a:t>
            </a:r>
          </a:p>
          <a:p>
            <a:pPr algn="ctr">
              <a:defRPr/>
            </a:pPr>
            <a:r>
              <a:rPr lang="en-US" sz="1100" dirty="0"/>
              <a:t>~ 80%</a:t>
            </a:r>
          </a:p>
        </p:txBody>
      </p:sp>
      <p:sp>
        <p:nvSpPr>
          <p:cNvPr id="8219" name="TextBox 27"/>
          <p:cNvSpPr txBox="1">
            <a:spLocks noChangeArrowheads="1"/>
          </p:cNvSpPr>
          <p:nvPr/>
        </p:nvSpPr>
        <p:spPr bwMode="auto">
          <a:xfrm>
            <a:off x="8957957" y="2049161"/>
            <a:ext cx="719917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SA#92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Q2/2021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2444896" y="3628151"/>
            <a:ext cx="768844" cy="771950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RAN/SA</a:t>
            </a:r>
          </a:p>
          <a:p>
            <a:pPr algn="ctr">
              <a:defRPr/>
            </a:pPr>
            <a:r>
              <a:rPr lang="en-US" sz="1100" dirty="0"/>
              <a:t>Rel-17</a:t>
            </a:r>
          </a:p>
          <a:p>
            <a:pPr algn="ctr">
              <a:defRPr/>
            </a:pPr>
            <a:r>
              <a:rPr lang="en-US" sz="1100" dirty="0"/>
              <a:t>day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1520806" y="3628151"/>
            <a:ext cx="768844" cy="771950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RAN</a:t>
            </a:r>
          </a:p>
          <a:p>
            <a:pPr algn="ctr">
              <a:defRPr/>
            </a:pPr>
            <a:r>
              <a:rPr lang="en-US" sz="1100" dirty="0"/>
              <a:t>Rel-17</a:t>
            </a:r>
          </a:p>
          <a:p>
            <a:pPr algn="ctr">
              <a:defRPr/>
            </a:pPr>
            <a:r>
              <a:rPr lang="en-US" sz="1100" dirty="0"/>
              <a:t>day</a:t>
            </a:r>
          </a:p>
        </p:txBody>
      </p:sp>
      <p:sp>
        <p:nvSpPr>
          <p:cNvPr id="8222" name="TextBox 19"/>
          <p:cNvSpPr txBox="1">
            <a:spLocks noChangeArrowheads="1"/>
          </p:cNvSpPr>
          <p:nvPr/>
        </p:nvSpPr>
        <p:spPr bwMode="auto">
          <a:xfrm>
            <a:off x="346842" y="4657590"/>
            <a:ext cx="77457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rial" panose="020B0604020202020204" pitchFamily="34" charset="0"/>
              </a:rPr>
              <a:t>Rel-17  </a:t>
            </a:r>
            <a:br>
              <a:rPr lang="en-US" altLang="en-US" sz="1100" dirty="0">
                <a:latin typeface="Arial" panose="020B0604020202020204" pitchFamily="34" charset="0"/>
              </a:rPr>
            </a:br>
            <a:r>
              <a:rPr lang="en-US" altLang="en-US" sz="1100" dirty="0">
                <a:latin typeface="Arial" panose="020B0604020202020204" pitchFamily="34" charset="0"/>
              </a:rPr>
              <a:t>Schedule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3368987" y="3628151"/>
            <a:ext cx="768844" cy="771950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Rel-17</a:t>
            </a:r>
          </a:p>
          <a:p>
            <a:pPr algn="ctr">
              <a:defRPr/>
            </a:pPr>
            <a:r>
              <a:rPr lang="en-US" sz="1100" dirty="0"/>
              <a:t>timeline</a:t>
            </a:r>
          </a:p>
          <a:p>
            <a:pPr algn="ctr">
              <a:defRPr/>
            </a:pPr>
            <a:r>
              <a:rPr lang="en-US" sz="1100" dirty="0"/>
              <a:t>fix</a:t>
            </a:r>
          </a:p>
        </p:txBody>
      </p:sp>
      <p:sp>
        <p:nvSpPr>
          <p:cNvPr id="8224" name="TextBox 32"/>
          <p:cNvSpPr txBox="1">
            <a:spLocks noChangeArrowheads="1"/>
          </p:cNvSpPr>
          <p:nvPr/>
        </p:nvSpPr>
        <p:spPr bwMode="auto">
          <a:xfrm>
            <a:off x="346842" y="2764665"/>
            <a:ext cx="757241" cy="414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 dirty="0">
                <a:latin typeface="Arial" panose="020B0604020202020204" pitchFamily="34" charset="0"/>
              </a:rPr>
              <a:t>Rel-16 </a:t>
            </a:r>
            <a:br>
              <a:rPr lang="en-US" altLang="en-US" sz="1100" dirty="0">
                <a:latin typeface="Arial" panose="020B0604020202020204" pitchFamily="34" charset="0"/>
              </a:rPr>
            </a:br>
            <a:r>
              <a:rPr lang="en-US" altLang="en-US" sz="1100" dirty="0">
                <a:latin typeface="Arial" panose="020B0604020202020204" pitchFamily="34" charset="0"/>
              </a:rPr>
              <a:t>Schedule 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3587813" y="5507682"/>
            <a:ext cx="1296683" cy="7734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R18</a:t>
            </a:r>
          </a:p>
          <a:p>
            <a:pPr algn="ctr">
              <a:defRPr/>
            </a:pPr>
            <a:r>
              <a:rPr lang="en-US" sz="1100" dirty="0"/>
              <a:t>stage 1</a:t>
            </a:r>
          </a:p>
          <a:p>
            <a:pPr algn="ctr">
              <a:defRPr/>
            </a:pPr>
            <a:r>
              <a:rPr lang="en-US" sz="1100" dirty="0"/>
              <a:t>Initial input</a:t>
            </a:r>
          </a:p>
        </p:txBody>
      </p:sp>
      <p:sp>
        <p:nvSpPr>
          <p:cNvPr id="8226" name="TextBox 37"/>
          <p:cNvSpPr txBox="1">
            <a:spLocks noChangeArrowheads="1"/>
          </p:cNvSpPr>
          <p:nvPr/>
        </p:nvSpPr>
        <p:spPr bwMode="auto">
          <a:xfrm>
            <a:off x="346842" y="5556501"/>
            <a:ext cx="785609" cy="414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Rel-18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(unknown)</a:t>
            </a:r>
          </a:p>
        </p:txBody>
      </p:sp>
      <p:cxnSp>
        <p:nvCxnSpPr>
          <p:cNvPr id="40" name="Curved Connector 39"/>
          <p:cNvCxnSpPr>
            <a:stCxn id="32" idx="3"/>
            <a:endCxn id="25" idx="0"/>
          </p:cNvCxnSpPr>
          <p:nvPr/>
        </p:nvCxnSpPr>
        <p:spPr>
          <a:xfrm>
            <a:off x="4137831" y="4014126"/>
            <a:ext cx="3306975" cy="47293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urved Connector 54"/>
          <p:cNvCxnSpPr>
            <a:stCxn id="32" idx="3"/>
            <a:endCxn id="26" idx="0"/>
          </p:cNvCxnSpPr>
          <p:nvPr/>
        </p:nvCxnSpPr>
        <p:spPr>
          <a:xfrm>
            <a:off x="4137831" y="4014126"/>
            <a:ext cx="6092214" cy="47293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urved Connector 57"/>
          <p:cNvCxnSpPr>
            <a:stCxn id="32" idx="3"/>
            <a:endCxn id="59" idx="0"/>
          </p:cNvCxnSpPr>
          <p:nvPr/>
        </p:nvCxnSpPr>
        <p:spPr>
          <a:xfrm>
            <a:off x="4137831" y="4014126"/>
            <a:ext cx="7039222" cy="47293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30" name="TextBox 61"/>
          <p:cNvSpPr txBox="1">
            <a:spLocks noChangeArrowheads="1"/>
          </p:cNvSpPr>
          <p:nvPr/>
        </p:nvSpPr>
        <p:spPr bwMode="auto">
          <a:xfrm>
            <a:off x="346842" y="3712059"/>
            <a:ext cx="685579" cy="414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Rel-17 </a:t>
            </a:r>
            <a:br>
              <a:rPr lang="en-US" altLang="en-US" sz="1100">
                <a:latin typeface="Arial" panose="020B0604020202020204" pitchFamily="34" charset="0"/>
              </a:rPr>
            </a:br>
            <a:r>
              <a:rPr lang="en-US" altLang="en-US" sz="1100">
                <a:latin typeface="Arial" panose="020B0604020202020204" pitchFamily="34" charset="0"/>
              </a:rPr>
              <a:t>Planning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217201" y="2879084"/>
            <a:ext cx="950704" cy="25140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100" dirty="0"/>
              <a:t>exceptions</a:t>
            </a:r>
            <a:endParaRPr lang="en-US" sz="2000" dirty="0"/>
          </a:p>
        </p:txBody>
      </p:sp>
      <p:sp>
        <p:nvSpPr>
          <p:cNvPr id="41" name="Rounded Rectangle 40"/>
          <p:cNvSpPr/>
          <p:nvPr/>
        </p:nvSpPr>
        <p:spPr>
          <a:xfrm>
            <a:off x="1331553" y="4488585"/>
            <a:ext cx="1057160" cy="771950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start/ ongoing:</a:t>
            </a:r>
          </a:p>
          <a:p>
            <a:pPr algn="ctr">
              <a:defRPr/>
            </a:pPr>
            <a:r>
              <a:rPr lang="en-US" sz="1100" dirty="0"/>
              <a:t>S1 normative</a:t>
            </a:r>
          </a:p>
          <a:p>
            <a:pPr algn="ctr">
              <a:defRPr/>
            </a:pPr>
            <a:r>
              <a:rPr lang="en-US" sz="1100" dirty="0"/>
              <a:t>S2 studies</a:t>
            </a:r>
          </a:p>
        </p:txBody>
      </p:sp>
      <p:cxnSp>
        <p:nvCxnSpPr>
          <p:cNvPr id="42" name="Straight Connector 41"/>
          <p:cNvCxnSpPr/>
          <p:nvPr/>
        </p:nvCxnSpPr>
        <p:spPr>
          <a:xfrm flipH="1">
            <a:off x="10207257" y="2552607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34" name="TextBox 27"/>
          <p:cNvSpPr txBox="1">
            <a:spLocks noChangeArrowheads="1"/>
          </p:cNvSpPr>
          <p:nvPr/>
        </p:nvSpPr>
        <p:spPr bwMode="auto">
          <a:xfrm>
            <a:off x="9901269" y="2049161"/>
            <a:ext cx="719917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SA#93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Q3/2021</a:t>
            </a:r>
          </a:p>
        </p:txBody>
      </p:sp>
      <p:cxnSp>
        <p:nvCxnSpPr>
          <p:cNvPr id="67" name="Straight Connector 66"/>
          <p:cNvCxnSpPr/>
          <p:nvPr/>
        </p:nvCxnSpPr>
        <p:spPr>
          <a:xfrm flipH="1">
            <a:off x="11157961" y="2561760"/>
            <a:ext cx="32528" cy="35683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47" name="TextBox 27"/>
          <p:cNvSpPr txBox="1">
            <a:spLocks noChangeArrowheads="1"/>
          </p:cNvSpPr>
          <p:nvPr/>
        </p:nvSpPr>
        <p:spPr bwMode="auto">
          <a:xfrm>
            <a:off x="10851967" y="2058314"/>
            <a:ext cx="719917" cy="443662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SA#94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Q4/2021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9846363" y="4487059"/>
            <a:ext cx="767364" cy="7719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R17 stage 3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10792631" y="4487059"/>
            <a:ext cx="768844" cy="7719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R17 code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E3423425-061A-448C-8499-3EEBF8E01AAC}"/>
              </a:ext>
            </a:extLst>
          </p:cNvPr>
          <p:cNvSpPr/>
          <p:nvPr/>
        </p:nvSpPr>
        <p:spPr>
          <a:xfrm>
            <a:off x="4686370" y="2975236"/>
            <a:ext cx="556000" cy="1833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0" name="Arrow: Right 59">
            <a:extLst>
              <a:ext uri="{FF2B5EF4-FFF2-40B4-BE49-F238E27FC236}">
                <a16:creationId xmlns:a16="http://schemas.microsoft.com/office/drawing/2014/main" id="{CF0DA4C6-1172-4F10-B6EF-72F3D9C803A4}"/>
              </a:ext>
            </a:extLst>
          </p:cNvPr>
          <p:cNvSpPr/>
          <p:nvPr/>
        </p:nvSpPr>
        <p:spPr>
          <a:xfrm>
            <a:off x="6510307" y="4784163"/>
            <a:ext cx="556000" cy="1833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1" name="Arrow: Right 60">
            <a:extLst>
              <a:ext uri="{FF2B5EF4-FFF2-40B4-BE49-F238E27FC236}">
                <a16:creationId xmlns:a16="http://schemas.microsoft.com/office/drawing/2014/main" id="{9D0D4124-59D7-450B-A634-FD12EC9325BF}"/>
              </a:ext>
            </a:extLst>
          </p:cNvPr>
          <p:cNvSpPr/>
          <p:nvPr/>
        </p:nvSpPr>
        <p:spPr>
          <a:xfrm>
            <a:off x="9290363" y="4826378"/>
            <a:ext cx="556000" cy="1833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2" name="Arrow: Right 61">
            <a:extLst>
              <a:ext uri="{FF2B5EF4-FFF2-40B4-BE49-F238E27FC236}">
                <a16:creationId xmlns:a16="http://schemas.microsoft.com/office/drawing/2014/main" id="{79102B2E-F578-4679-A486-FB47647E9DEB}"/>
              </a:ext>
            </a:extLst>
          </p:cNvPr>
          <p:cNvSpPr/>
          <p:nvPr/>
        </p:nvSpPr>
        <p:spPr>
          <a:xfrm>
            <a:off x="10621185" y="4826378"/>
            <a:ext cx="164859" cy="1833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3391269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62AC140-58E4-429E-B6A7-A16F6CE62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Thank You!</a:t>
            </a:r>
            <a:endParaRPr lang="en-US" altLang="en-US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 lnSpcReduction="10000"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Noamen Ben Henda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SA3 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mail: </a:t>
            </a:r>
            <a:r>
              <a:rPr lang="sv-SE" altLang="en-US" sz="1600" dirty="0">
                <a:hlinkClick r:id="rId2"/>
              </a:rPr>
              <a:t>noamen.ben.henda@ericsson.com</a:t>
            </a:r>
            <a:r>
              <a:rPr lang="sv-SE" altLang="en-US" sz="1600" dirty="0"/>
              <a:t>  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phone: +46 725 074 574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  <p:pic>
        <p:nvPicPr>
          <p:cNvPr id="8196" name="Picture 3">
            <a:extLst>
              <a:ext uri="{FF2B5EF4-FFF2-40B4-BE49-F238E27FC236}">
                <a16:creationId xmlns:a16="http://schemas.microsoft.com/office/drawing/2014/main" id="{94301D49-B92C-4755-AF23-C63A418E47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1943100"/>
            <a:ext cx="8863012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626</Words>
  <Application>Microsoft Office PowerPoint</Application>
  <PresentationFormat>Widescreen</PresentationFormat>
  <Paragraphs>137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Report from SA#88-e on SA3 topics</vt:lpstr>
      <vt:lpstr>Outline</vt:lpstr>
      <vt:lpstr>General information</vt:lpstr>
      <vt:lpstr>Outcome of SA3 submissions</vt:lpstr>
      <vt:lpstr>Approved WID/SIDs with potential  security impact </vt:lpstr>
      <vt:lpstr>Report on specific topics</vt:lpstr>
      <vt:lpstr>Timeline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2019-12-13T09:14:46Z</dcterms:created>
  <dcterms:modified xsi:type="dcterms:W3CDTF">2020-07-07T15:52:36Z</dcterms:modified>
</cp:coreProperties>
</file>